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sldIdLst>
    <p:sldId id="261" r:id="rId3"/>
    <p:sldId id="263" r:id="rId4"/>
    <p:sldId id="271" r:id="rId5"/>
    <p:sldId id="280" r:id="rId6"/>
    <p:sldId id="279" r:id="rId7"/>
    <p:sldId id="282" r:id="rId8"/>
    <p:sldId id="281" r:id="rId9"/>
    <p:sldId id="258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6E9"/>
    <a:srgbClr val="A3D4F5"/>
    <a:srgbClr val="B3D2D4"/>
    <a:srgbClr val="EAF0F0"/>
    <a:srgbClr val="ECF1F4"/>
    <a:srgbClr val="065AA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52" autoAdjust="0"/>
    <p:restoredTop sz="94660"/>
  </p:normalViewPr>
  <p:slideViewPr>
    <p:cSldViewPr snapToGrid="0" showGuides="1">
      <p:cViewPr varScale="1">
        <p:scale>
          <a:sx n="127" d="100"/>
          <a:sy n="127" d="100"/>
        </p:scale>
        <p:origin x="208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C6819C-650A-EFCE-BEA3-AF4060EB9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677DF2A-101A-AE16-5D3F-AA6A8CAB22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9D3713-6387-8DC7-9918-FE73DC713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2024. 12. 8.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FB00F2-CECE-85E4-1EA9-1758D3C1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39F2BA-C923-D3E8-975A-A2531EFA9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943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3777DC-54B1-4179-DDE9-888915C1A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44883A-8E41-A5AE-7C0A-D52EC694F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7AB970-6D78-346A-8039-35F4CA73AA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2AD476-0830-00DE-7D5F-25EA5F18D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2024. 12. 8.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1A4A9C-C350-8E5D-66C7-DBE9EF8E4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4B4FCB-69EA-B7C8-7466-8783B7005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02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80680-8AA9-EE29-11EB-0CD70EB35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8167537-4B10-B0A2-78D5-F70DA3A3CF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42A3A9-F072-8B03-656A-1FC687760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40510C-0781-BFB1-AB2C-9F5AB9E4D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2024. 12. 8.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CE7275-0C36-7270-66F8-81C39F2F6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75969E-F4C0-1EB0-36A9-4415E3EB6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64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75259-B2ED-6504-CD1B-97DF3F64B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98292C-E780-865A-717B-4E8B04A6E7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5F6C08-F733-3022-A8F1-EBA569D79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2024. 12. 8.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4C797A-5B57-B21A-B02D-B503BE69B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0B3EB8-5390-C6A1-6859-418E5FD8E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44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36CC03-A66F-9D17-066A-CC7F16ED63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C7F0C1-611D-4089-6C0A-42EE449C53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58BB95-714B-0AEC-79AB-1396C5BF9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2024. 12. 8.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02E0A7-AFE7-75A8-E723-CF34D1049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43A78B-B04B-2509-52C6-E55BD5349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7942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C6819C-650A-EFCE-BEA3-AF4060EB9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677DF2A-101A-AE16-5D3F-AA6A8CAB22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9D3713-6387-8DC7-9918-FE73DC713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2024. 12. 8.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FB00F2-CECE-85E4-1EA9-1758D3C1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39F2BA-C923-D3E8-975A-A2531EFA9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3008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68CEDC-9995-65AE-5350-EE1F00EDA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064829-9F1A-4442-FF43-7DC20733F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6E6050-7038-D090-5C7A-081EF2F23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2024. 12. 8.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C99E56-C714-B7B0-C654-F82FB6730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871526-CF8B-F29F-5C80-656ABDC90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466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E2B7D8-2FFF-93C7-E7B5-ACCC374B1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C078D8-AEF1-7850-604F-2813AF072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6EDA4-6CF5-5C7D-A6DB-1FB8A0359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2024. 12. 8.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B09CC0-0D02-BB42-60B9-DAD114831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BB9BA6-38BF-1B26-3F31-C5BA34EFB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7231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8B2DD1-C76F-011D-64E2-07CA1AC85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8A12F0-A5DE-0C5D-A869-1B50C67BB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24B535-F98B-D243-577E-0C996D13E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CA4AC1-6AF3-AD8D-08DF-96A87D5ED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2024. 12. 8.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28C771-758D-2B61-8A02-80252488D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206557-738F-2397-6DE2-78DFF0837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0657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735DFA-4E34-35DA-DDCD-7C0746D86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D640CF-5BE2-0DF7-A965-5A0ED956E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9996E6-9DD2-078F-AC5C-C2D770BC23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C59C0B7-4D2F-FED3-9153-5D31CC14A6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F61754-8BDD-A801-D6B0-749FA3998B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CC96027-A160-5681-E60C-ED2028DFF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2024. 12. 8.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C4B2191-36F2-D595-2534-0C00DFFF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B674F5A-14FA-02EC-6102-9B53291DF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8524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F57CA6-4F6E-4DB7-CC1B-D8A79CAD5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9BD7841-7778-A7CF-A95D-69324F5B4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2024. 12. 8.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73A0E1-EF16-371C-10F6-FF1D18516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83A9D5-F0BA-BEEF-9DBA-2F59A163A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511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68CEDC-9995-65AE-5350-EE1F00EDA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064829-9F1A-4442-FF43-7DC20733F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6E6050-7038-D090-5C7A-081EF2F23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2024. 12. 8.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C99E56-C714-B7B0-C654-F82FB6730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871526-CF8B-F29F-5C80-656ABDC90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8174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42FB7E-82AD-65D1-D71A-229E6CC08482}"/>
              </a:ext>
            </a:extLst>
          </p:cNvPr>
          <p:cNvSpPr txBox="1"/>
          <p:nvPr userDrawn="1"/>
        </p:nvSpPr>
        <p:spPr>
          <a:xfrm>
            <a:off x="9888164" y="6600027"/>
            <a:ext cx="23038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© 2023. Saebyeol Yu. all rights reserved.</a:t>
            </a:r>
            <a:endParaRPr lang="ko-KR" altLang="en-US" sz="900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7D1567-02DD-74A5-D7CD-88C215712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2024. 12. 8.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75AC12-E9DD-BC4A-257B-C60EDD63A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2C462E-9F7A-3E57-58D2-59DB6ED5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2041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42FB7E-82AD-65D1-D71A-229E6CC08482}"/>
              </a:ext>
            </a:extLst>
          </p:cNvPr>
          <p:cNvSpPr txBox="1"/>
          <p:nvPr userDrawn="1"/>
        </p:nvSpPr>
        <p:spPr>
          <a:xfrm>
            <a:off x="9888164" y="6600027"/>
            <a:ext cx="23038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© 2023. Saebyeol Yu. all rights reserved.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7D1567-02DD-74A5-D7CD-88C215712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2024. 12. 8.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75AC12-E9DD-BC4A-257B-C60EDD63A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2C462E-9F7A-3E57-58D2-59DB6ED5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237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7D1567-02DD-74A5-D7CD-88C215712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2024. 12. 8.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75AC12-E9DD-BC4A-257B-C60EDD63A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2C462E-9F7A-3E57-58D2-59DB6ED5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063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3777DC-54B1-4179-DDE9-888915C1A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44883A-8E41-A5AE-7C0A-D52EC694F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7AB970-6D78-346A-8039-35F4CA73AA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2AD476-0830-00DE-7D5F-25EA5F18D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2024. 12. 8.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1A4A9C-C350-8E5D-66C7-DBE9EF8E4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4B4FCB-69EA-B7C8-7466-8783B7005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5455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80680-8AA9-EE29-11EB-0CD70EB35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8167537-4B10-B0A2-78D5-F70DA3A3CF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42A3A9-F072-8B03-656A-1FC687760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40510C-0781-BFB1-AB2C-9F5AB9E4D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2024. 12. 8.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CE7275-0C36-7270-66F8-81C39F2F6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75969E-F4C0-1EB0-36A9-4415E3EB6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0120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75259-B2ED-6504-CD1B-97DF3F64B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98292C-E780-865A-717B-4E8B04A6E7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5F6C08-F733-3022-A8F1-EBA569D79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2024. 12. 8.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4C797A-5B57-B21A-B02D-B503BE69B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0B3EB8-5390-C6A1-6859-418E5FD8E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6100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36CC03-A66F-9D17-066A-CC7F16ED63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C7F0C1-611D-4089-6C0A-42EE449C53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58BB95-714B-0AEC-79AB-1396C5BF9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2024. 12. 8.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02E0A7-AFE7-75A8-E723-CF34D1049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43A78B-B04B-2509-52C6-E55BD5349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673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E2B7D8-2FFF-93C7-E7B5-ACCC374B1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C078D8-AEF1-7850-604F-2813AF072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6EDA4-6CF5-5C7D-A6DB-1FB8A0359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2024. 12. 8.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B09CC0-0D02-BB42-60B9-DAD114831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BB9BA6-38BF-1B26-3F31-C5BA34EFB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370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8B2DD1-C76F-011D-64E2-07CA1AC85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8A12F0-A5DE-0C5D-A869-1B50C67BB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24B535-F98B-D243-577E-0C996D13E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CA4AC1-6AF3-AD8D-08DF-96A87D5ED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2024. 12. 8.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28C771-758D-2B61-8A02-80252488D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206557-738F-2397-6DE2-78DFF0837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760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735DFA-4E34-35DA-DDCD-7C0746D86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D640CF-5BE2-0DF7-A965-5A0ED956E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9996E6-9DD2-078F-AC5C-C2D770BC23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C59C0B7-4D2F-FED3-9153-5D31CC14A6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F61754-8BDD-A801-D6B0-749FA3998B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CC96027-A160-5681-E60C-ED2028DFF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2024. 12. 8.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C4B2191-36F2-D595-2534-0C00DFFF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B674F5A-14FA-02EC-6102-9B53291DF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93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F57CA6-4F6E-4DB7-CC1B-D8A79CAD5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9BD7841-7778-A7CF-A95D-69324F5B4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2024. 12. 8.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73A0E1-EF16-371C-10F6-FF1D18516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83A9D5-F0BA-BEEF-9DBA-2F59A163A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428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42FB7E-82AD-65D1-D71A-229E6CC08482}"/>
              </a:ext>
            </a:extLst>
          </p:cNvPr>
          <p:cNvSpPr txBox="1"/>
          <p:nvPr userDrawn="1"/>
        </p:nvSpPr>
        <p:spPr>
          <a:xfrm>
            <a:off x="9888164" y="6600027"/>
            <a:ext cx="23038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© 2023. Saebyeol Yu. all rights reserved.</a:t>
            </a:r>
            <a:endParaRPr lang="ko-KR" altLang="en-US" sz="900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7D1567-02DD-74A5-D7CD-88C215712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2024. 12. 8.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75AC12-E9DD-BC4A-257B-C60EDD63A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2C462E-9F7A-3E57-58D2-59DB6ED5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082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42FB7E-82AD-65D1-D71A-229E6CC08482}"/>
              </a:ext>
            </a:extLst>
          </p:cNvPr>
          <p:cNvSpPr txBox="1"/>
          <p:nvPr userDrawn="1"/>
        </p:nvSpPr>
        <p:spPr>
          <a:xfrm>
            <a:off x="9888164" y="6600027"/>
            <a:ext cx="23038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© 2023. Saebyeol Yu. all rights reserved.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7D1567-02DD-74A5-D7CD-88C215712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2024. 12. 8.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75AC12-E9DD-BC4A-257B-C60EDD63A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2C462E-9F7A-3E57-58D2-59DB6ED5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136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7D1567-02DD-74A5-D7CD-88C215712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2024. 12. 8.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75AC12-E9DD-BC4A-257B-C60EDD63A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2C462E-9F7A-3E57-58D2-59DB6ED5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144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DB3F7C9-981C-F52A-F317-6C368E21D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3BEFE2-BD3D-9B94-76B6-F8F611139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33AF7-99F5-2D50-5871-2374CCA427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CE89C-D214-45BF-838A-2A191236AD0F}" type="datetimeFigureOut">
              <a:rPr lang="ko-KR" altLang="en-US" smtClean="0"/>
              <a:t>2024. 12. 8.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D06622-6CF8-623A-561F-B80C88E139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0B0274-E7CC-BE37-B07C-9D50E3805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81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DB3F7C9-981C-F52A-F317-6C368E21D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3BEFE2-BD3D-9B94-76B6-F8F611139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33AF7-99F5-2D50-5871-2374CCA427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CE89C-D214-45BF-838A-2A191236AD0F}" type="datetimeFigureOut">
              <a:rPr lang="ko-KR" altLang="en-US" smtClean="0"/>
              <a:t>2024. 12. 8.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D06622-6CF8-623A-561F-B80C88E139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0B0274-E7CC-BE37-B07C-9D50E3805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489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hyperlink" Target="https://drive.google.com/file/d/1UQ7W7CzcdTDb4_dtFFcBOqmuQOQz1jXL/view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EF7DE553-1F57-916A-8B46-F363CB47350C}"/>
              </a:ext>
            </a:extLst>
          </p:cNvPr>
          <p:cNvGrpSpPr/>
          <p:nvPr/>
        </p:nvGrpSpPr>
        <p:grpSpPr>
          <a:xfrm>
            <a:off x="580375" y="2922731"/>
            <a:ext cx="8808174" cy="2492990"/>
            <a:chOff x="591526" y="2967335"/>
            <a:chExt cx="8808174" cy="249299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4C10E4-FA2C-56FB-CA09-DF57C6C6B21F}"/>
                </a:ext>
              </a:extLst>
            </p:cNvPr>
            <p:cNvSpPr txBox="1"/>
            <p:nvPr/>
          </p:nvSpPr>
          <p:spPr>
            <a:xfrm>
              <a:off x="591526" y="2967335"/>
              <a:ext cx="317298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 err="1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MoaTime</a:t>
              </a:r>
              <a:endParaRPr lang="ko-KR" altLang="en-US" sz="5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8FAF0B-DD3E-F0C6-FA05-CD0DF93F5C7F}"/>
                </a:ext>
              </a:extLst>
            </p:cNvPr>
            <p:cNvSpPr txBox="1"/>
            <p:nvPr/>
          </p:nvSpPr>
          <p:spPr>
            <a:xfrm>
              <a:off x="670874" y="3890665"/>
              <a:ext cx="872882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</a:rPr>
                <a:t>Team Infinity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Noh </a:t>
              </a:r>
              <a:r>
                <a:rPr lang="en-US" altLang="ko-KR" sz="2400" b="1" dirty="0" err="1">
                  <a:solidFill>
                    <a:schemeClr val="bg1"/>
                  </a:solidFill>
                </a:rPr>
                <a:t>Chaerin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, </a:t>
              </a:r>
              <a:r>
                <a:rPr lang="en-US" altLang="ko-KR" sz="2400" dirty="0">
                  <a:solidFill>
                    <a:schemeClr val="bg1"/>
                  </a:solidFill>
                </a:rPr>
                <a:t>Kim </a:t>
              </a:r>
              <a:r>
                <a:rPr lang="en-US" altLang="ko-KR" sz="2400" dirty="0" err="1">
                  <a:solidFill>
                    <a:schemeClr val="bg1"/>
                  </a:solidFill>
                </a:rPr>
                <a:t>Bomin</a:t>
              </a:r>
              <a:r>
                <a:rPr lang="en-US" altLang="ko-KR" sz="2400" dirty="0">
                  <a:solidFill>
                    <a:schemeClr val="bg1"/>
                  </a:solidFill>
                </a:rPr>
                <a:t>,</a:t>
              </a:r>
              <a:r>
                <a:rPr lang="ko-KR" altLang="en-US" sz="2400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dirty="0">
                  <a:solidFill>
                    <a:schemeClr val="bg1"/>
                  </a:solidFill>
                </a:rPr>
                <a:t>Kim </a:t>
              </a:r>
              <a:r>
                <a:rPr lang="en-US" altLang="ko-KR" sz="2400" dirty="0" err="1">
                  <a:solidFill>
                    <a:schemeClr val="bg1"/>
                  </a:solidFill>
                </a:rPr>
                <a:t>Jaeyun</a:t>
              </a:r>
              <a:r>
                <a:rPr lang="en-US" altLang="ko-KR" sz="2400" dirty="0">
                  <a:solidFill>
                    <a:schemeClr val="bg1"/>
                  </a:solidFill>
                </a:rPr>
                <a:t>, Kim </a:t>
              </a:r>
              <a:r>
                <a:rPr lang="en-US" altLang="ko-KR" sz="2400" dirty="0" err="1">
                  <a:solidFill>
                    <a:schemeClr val="bg1"/>
                  </a:solidFill>
                </a:rPr>
                <a:t>Jungho</a:t>
              </a:r>
              <a:r>
                <a:rPr lang="en-US" altLang="ko-KR" sz="2400" dirty="0">
                  <a:solidFill>
                    <a:schemeClr val="bg1"/>
                  </a:solidFill>
                </a:rPr>
                <a:t>, </a:t>
              </a:r>
            </a:p>
            <a:p>
              <a:r>
                <a:rPr lang="en-US" altLang="ko-KR" sz="2400" dirty="0">
                  <a:solidFill>
                    <a:schemeClr val="bg1"/>
                  </a:solidFill>
                </a:rPr>
                <a:t>Park </a:t>
              </a:r>
              <a:r>
                <a:rPr lang="en-US" altLang="ko-KR" sz="2400" dirty="0" err="1">
                  <a:solidFill>
                    <a:schemeClr val="bg1"/>
                  </a:solidFill>
                </a:rPr>
                <a:t>Chanyoung</a:t>
              </a:r>
              <a:r>
                <a:rPr lang="en-US" altLang="ko-KR" sz="2400" dirty="0">
                  <a:solidFill>
                    <a:schemeClr val="bg1"/>
                  </a:solidFill>
                </a:rPr>
                <a:t>, Pyo </a:t>
              </a:r>
              <a:r>
                <a:rPr lang="en-US" altLang="ko-KR" sz="2400" dirty="0" err="1">
                  <a:solidFill>
                    <a:schemeClr val="bg1"/>
                  </a:solidFill>
                </a:rPr>
                <a:t>Jeehyung</a:t>
              </a:r>
              <a:r>
                <a:rPr lang="en-US" altLang="ko-KR" sz="2400" dirty="0">
                  <a:solidFill>
                    <a:schemeClr val="bg1"/>
                  </a:solidFill>
                </a:rPr>
                <a:t>, Lee </a:t>
              </a:r>
              <a:r>
                <a:rPr lang="en-US" altLang="ko-KR" sz="2400" dirty="0" err="1">
                  <a:solidFill>
                    <a:schemeClr val="bg1"/>
                  </a:solidFill>
                </a:rPr>
                <a:t>Jaeki</a:t>
              </a:r>
              <a:r>
                <a:rPr lang="en-US" altLang="ko-KR" sz="2400" dirty="0">
                  <a:solidFill>
                    <a:schemeClr val="bg1"/>
                  </a:solidFill>
                </a:rPr>
                <a:t>, Lee </a:t>
              </a:r>
              <a:r>
                <a:rPr lang="en-US" altLang="ko-KR" sz="2400" dirty="0" err="1">
                  <a:solidFill>
                    <a:schemeClr val="bg1"/>
                  </a:solidFill>
                </a:rPr>
                <a:t>Yeju</a:t>
              </a:r>
              <a:r>
                <a:rPr lang="en-US" altLang="ko-KR" sz="2400" dirty="0">
                  <a:solidFill>
                    <a:schemeClr val="bg1"/>
                  </a:solidFill>
                </a:rPr>
                <a:t>, </a:t>
              </a:r>
            </a:p>
            <a:p>
              <a:r>
                <a:rPr lang="en-US" altLang="ko-KR" sz="2400" dirty="0">
                  <a:solidFill>
                    <a:schemeClr val="bg1"/>
                  </a:solidFill>
                </a:rPr>
                <a:t>Lee </a:t>
              </a:r>
              <a:r>
                <a:rPr lang="en-US" altLang="ko-KR" sz="2400" dirty="0" err="1">
                  <a:solidFill>
                    <a:schemeClr val="bg1"/>
                  </a:solidFill>
                </a:rPr>
                <a:t>Youngji</a:t>
              </a:r>
              <a:endParaRPr lang="en-US" altLang="ko-KR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타원 8">
            <a:extLst>
              <a:ext uri="{FF2B5EF4-FFF2-40B4-BE49-F238E27FC236}">
                <a16:creationId xmlns:a16="http://schemas.microsoft.com/office/drawing/2014/main" id="{98470452-7B2D-B82C-08CB-66284C3B9A1A}"/>
              </a:ext>
            </a:extLst>
          </p:cNvPr>
          <p:cNvSpPr/>
          <p:nvPr/>
        </p:nvSpPr>
        <p:spPr>
          <a:xfrm>
            <a:off x="10446834" y="1369277"/>
            <a:ext cx="4119445" cy="411944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34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alpha val="3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500E1A5A-7335-D995-3E4C-260DDBA74EE1}"/>
              </a:ext>
            </a:extLst>
          </p:cNvPr>
          <p:cNvSpPr/>
          <p:nvPr/>
        </p:nvSpPr>
        <p:spPr>
          <a:xfrm>
            <a:off x="855920" y="504455"/>
            <a:ext cx="9353205" cy="2924545"/>
          </a:xfrm>
          <a:prstGeom prst="wedgeRoundRectCallout">
            <a:avLst>
              <a:gd name="adj1" fmla="val -56562"/>
              <a:gd name="adj2" fmla="val 33528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000000"/>
                </a:solidFill>
              </a:rPr>
              <a:t>Choosing</a:t>
            </a:r>
            <a:r>
              <a:rPr lang="en-US" sz="2800" b="1" dirty="0">
                <a:solidFill>
                  <a:srgbClr val="000000"/>
                </a:solidFill>
                <a:effectLst/>
              </a:rPr>
              <a:t> </a:t>
            </a:r>
            <a:r>
              <a:rPr lang="en-US" sz="2800" b="1" i="0" u="none" strike="noStrike" dirty="0">
                <a:solidFill>
                  <a:srgbClr val="000000"/>
                </a:solidFill>
                <a:effectLst/>
              </a:rPr>
              <a:t>a meeting time for multiple people </a:t>
            </a:r>
          </a:p>
          <a:p>
            <a:r>
              <a:rPr lang="en-US" sz="2800" b="0" i="0" u="none" strike="noStrike" dirty="0">
                <a:solidFill>
                  <a:srgbClr val="000000"/>
                </a:solidFill>
                <a:effectLst/>
              </a:rPr>
              <a:t>can be </a:t>
            </a:r>
            <a:r>
              <a:rPr lang="en-US" sz="2800" b="1" i="0" u="none" strike="noStrike" dirty="0">
                <a:solidFill>
                  <a:schemeClr val="tx1"/>
                </a:solidFill>
                <a:effectLst/>
              </a:rPr>
              <a:t>difficult</a:t>
            </a:r>
          </a:p>
          <a:p>
            <a:endParaRPr lang="en-US" sz="2400" b="0" i="0" u="none" strike="noStrike" dirty="0">
              <a:solidFill>
                <a:srgbClr val="000000"/>
              </a:solidFill>
              <a:effectLst/>
            </a:endParaRPr>
          </a:p>
          <a:p>
            <a:r>
              <a:rPr lang="en-US" sz="2400" dirty="0">
                <a:solidFill>
                  <a:srgbClr val="000000"/>
                </a:solidFill>
                <a:sym typeface="Wingdings" pitchFamily="2" charset="2"/>
              </a:rPr>
              <a:t> </a:t>
            </a:r>
            <a:r>
              <a:rPr lang="en-US" sz="2400" dirty="0">
                <a:solidFill>
                  <a:srgbClr val="000000"/>
                </a:solidFill>
              </a:rPr>
              <a:t>We i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mproved </a:t>
            </a:r>
            <a:r>
              <a:rPr lang="en-US" sz="2400" b="1" i="1" u="none" strike="noStrike" dirty="0">
                <a:solidFill>
                  <a:srgbClr val="000000"/>
                </a:solidFill>
                <a:effectLst/>
              </a:rPr>
              <a:t>When2Meet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, an appointment scheduling system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" name="말풍선: 모서리가 둥근 사각형 2">
            <a:extLst>
              <a:ext uri="{FF2B5EF4-FFF2-40B4-BE49-F238E27FC236}">
                <a16:creationId xmlns:a16="http://schemas.microsoft.com/office/drawing/2014/main" id="{21452481-C5B0-CBB0-818D-41CC74C06701}"/>
              </a:ext>
            </a:extLst>
          </p:cNvPr>
          <p:cNvSpPr/>
          <p:nvPr/>
        </p:nvSpPr>
        <p:spPr>
          <a:xfrm flipH="1">
            <a:off x="3669474" y="3784600"/>
            <a:ext cx="7971403" cy="2568945"/>
          </a:xfrm>
          <a:prstGeom prst="wedgeRoundRectCallout">
            <a:avLst>
              <a:gd name="adj1" fmla="val -56562"/>
              <a:gd name="adj2" fmla="val 33528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A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lso aimed to better understand </a:t>
            </a:r>
            <a:r>
              <a:rPr lang="en-US" sz="2400" i="1" dirty="0">
                <a:solidFill>
                  <a:srgbClr val="000000"/>
                </a:solidFill>
              </a:rPr>
              <a:t>Data c</a:t>
            </a:r>
            <a:r>
              <a:rPr lang="en-US" sz="2400" b="0" i="1" u="none" strike="noStrike" dirty="0">
                <a:solidFill>
                  <a:srgbClr val="000000"/>
                </a:solidFill>
                <a:effectLst/>
              </a:rPr>
              <a:t>ommunication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, </a:t>
            </a:r>
          </a:p>
          <a:p>
            <a:pPr algn="ctr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especially how 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</a:rPr>
              <a:t>HTTPS works at the application layer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.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36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D3133E7-B355-2616-21AF-301CF0E8D0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661"/>
          <a:stretch/>
        </p:blipFill>
        <p:spPr>
          <a:xfrm>
            <a:off x="9696518" y="2254933"/>
            <a:ext cx="2143544" cy="2779316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B25A7AB0-276E-A196-C192-7800D688950A}"/>
              </a:ext>
            </a:extLst>
          </p:cNvPr>
          <p:cNvSpPr/>
          <p:nvPr/>
        </p:nvSpPr>
        <p:spPr>
          <a:xfrm>
            <a:off x="6737422" y="4936254"/>
            <a:ext cx="4165804" cy="124570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Need to create </a:t>
            </a:r>
          </a:p>
          <a:p>
            <a:pPr algn="ctr"/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separate accounts 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for each appointment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BD13981-8219-010C-7CA2-82693F970727}"/>
              </a:ext>
            </a:extLst>
          </p:cNvPr>
          <p:cNvSpPr/>
          <p:nvPr/>
        </p:nvSpPr>
        <p:spPr>
          <a:xfrm>
            <a:off x="6649279" y="1107220"/>
            <a:ext cx="4253944" cy="124570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UI is uncomfortable</a:t>
            </a:r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B951C07-5FD1-144C-D11A-5A1DB2E998E9}"/>
              </a:ext>
            </a:extLst>
          </p:cNvPr>
          <p:cNvSpPr/>
          <p:nvPr/>
        </p:nvSpPr>
        <p:spPr>
          <a:xfrm>
            <a:off x="1288774" y="4936254"/>
            <a:ext cx="4165805" cy="1245708"/>
          </a:xfrm>
          <a:prstGeom prst="ellipse">
            <a:avLst/>
          </a:prstGeom>
          <a:solidFill>
            <a:schemeClr val="accent2">
              <a:alpha val="46000"/>
            </a:schemeClr>
          </a:solidFill>
          <a:ln>
            <a:noFill/>
          </a:ln>
          <a:effectLst>
            <a:outerShdw blurRad="508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If the URL is lost,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un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able to access it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DB4A22-579F-FE12-2E27-4FFE66357CA8}"/>
              </a:ext>
            </a:extLst>
          </p:cNvPr>
          <p:cNvSpPr txBox="1"/>
          <p:nvPr/>
        </p:nvSpPr>
        <p:spPr>
          <a:xfrm>
            <a:off x="717131" y="423167"/>
            <a:ext cx="2868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Problems  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|  Brainstorming 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21AD0CD-9D53-AF2F-AE7D-EF5D2CF7583C}"/>
              </a:ext>
            </a:extLst>
          </p:cNvPr>
          <p:cNvSpPr/>
          <p:nvPr/>
        </p:nvSpPr>
        <p:spPr>
          <a:xfrm>
            <a:off x="4759137" y="2994741"/>
            <a:ext cx="2673726" cy="1510332"/>
          </a:xfrm>
          <a:prstGeom prst="rect">
            <a:avLst/>
          </a:prstGeom>
          <a:solidFill>
            <a:schemeClr val="bg1">
              <a:lumMod val="8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Problems of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When2meet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cxnSp>
        <p:nvCxnSpPr>
          <p:cNvPr id="5" name="연결선: 구부러짐 4">
            <a:extLst>
              <a:ext uri="{FF2B5EF4-FFF2-40B4-BE49-F238E27FC236}">
                <a16:creationId xmlns:a16="http://schemas.microsoft.com/office/drawing/2014/main" id="{1DC0B962-AA11-6381-BED2-08221B82212B}"/>
              </a:ext>
            </a:extLst>
          </p:cNvPr>
          <p:cNvCxnSpPr>
            <a:stCxn id="29" idx="4"/>
            <a:endCxn id="3" idx="1"/>
          </p:cNvCxnSpPr>
          <p:nvPr/>
        </p:nvCxnSpPr>
        <p:spPr>
          <a:xfrm rot="16200000" flipH="1">
            <a:off x="8590553" y="2538625"/>
            <a:ext cx="1291663" cy="920267"/>
          </a:xfrm>
          <a:prstGeom prst="curved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0">
            <a:extLst>
              <a:ext uri="{FF2B5EF4-FFF2-40B4-BE49-F238E27FC236}">
                <a16:creationId xmlns:a16="http://schemas.microsoft.com/office/drawing/2014/main" id="{F112C026-8C9A-712D-8BFD-A6FD4E5E5F0C}"/>
              </a:ext>
            </a:extLst>
          </p:cNvPr>
          <p:cNvSpPr/>
          <p:nvPr/>
        </p:nvSpPr>
        <p:spPr>
          <a:xfrm>
            <a:off x="1376917" y="1107220"/>
            <a:ext cx="4165805" cy="1245708"/>
          </a:xfrm>
          <a:prstGeom prst="ellipse">
            <a:avLst/>
          </a:prstGeom>
          <a:solidFill>
            <a:schemeClr val="accent2">
              <a:alpha val="46000"/>
            </a:schemeClr>
          </a:solidFill>
          <a:ln>
            <a:noFill/>
          </a:ln>
          <a:effectLst>
            <a:outerShdw blurRad="508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User </a:t>
            </a:r>
            <a:r>
              <a:rPr lang="en-US" altLang="ko-KR" dirty="0" err="1"/>
              <a:t>inforamtion</a:t>
            </a:r>
            <a:r>
              <a:rPr lang="en-US" altLang="ko-KR" dirty="0"/>
              <a:t> </a:t>
            </a:r>
          </a:p>
          <a:p>
            <a:pPr algn="ctr"/>
            <a:r>
              <a:rPr lang="en-US" altLang="ko-KR" dirty="0"/>
              <a:t>is not stored</a:t>
            </a:r>
          </a:p>
        </p:txBody>
      </p:sp>
    </p:spTree>
    <p:extLst>
      <p:ext uri="{BB962C8B-B14F-4D97-AF65-F5344CB8AC3E}">
        <p14:creationId xmlns:p14="http://schemas.microsoft.com/office/powerpoint/2010/main" val="113907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alpha val="3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5A52DD-6150-D536-5FF2-2393FAED6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742881B-524E-9A73-D3C9-24215A057613}"/>
              </a:ext>
            </a:extLst>
          </p:cNvPr>
          <p:cNvSpPr/>
          <p:nvPr/>
        </p:nvSpPr>
        <p:spPr>
          <a:xfrm>
            <a:off x="1145511" y="302989"/>
            <a:ext cx="4060961" cy="230941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  <a:cs typeface="Arial" panose="020B0604020202020204" pitchFamily="34" charset="0"/>
              </a:rPr>
              <a:t>SSL / HTTPS</a:t>
            </a:r>
          </a:p>
          <a:p>
            <a:pPr algn="ctr"/>
            <a:endParaRPr lang="en-US" sz="2000" b="0" i="0" u="none" strike="noStrike" dirty="0">
              <a:solidFill>
                <a:schemeClr val="tx1"/>
              </a:solidFill>
              <a:effectLst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P</a:t>
            </a:r>
            <a:r>
              <a:rPr lang="en-US" sz="1600" i="0" u="none" strike="noStrike" dirty="0">
                <a:solidFill>
                  <a:schemeClr val="tx1"/>
                </a:solidFill>
                <a:effectLst/>
              </a:rPr>
              <a:t>urchased the domain </a:t>
            </a:r>
            <a:r>
              <a:rPr lang="en-US" altLang="ko-KR" sz="1600" b="1" i="1" u="none" strike="noStrike" dirty="0">
                <a:solidFill>
                  <a:schemeClr val="tx1"/>
                </a:solidFill>
                <a:effectLst/>
              </a:rPr>
              <a:t>“</a:t>
            </a:r>
            <a:r>
              <a:rPr lang="en-US" sz="1600" b="1" i="1" u="none" strike="noStrike" dirty="0" err="1">
                <a:solidFill>
                  <a:schemeClr val="tx1"/>
                </a:solidFill>
                <a:effectLst/>
              </a:rPr>
              <a:t>moatime.net</a:t>
            </a:r>
            <a:r>
              <a:rPr lang="en-US" altLang="ko-KR" sz="1600" b="1" i="1" dirty="0">
                <a:solidFill>
                  <a:schemeClr val="tx1"/>
                </a:solidFill>
              </a:rPr>
              <a:t>”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L</a:t>
            </a:r>
            <a:r>
              <a:rPr lang="en-US" sz="1600" i="0" u="none" strike="noStrike" dirty="0">
                <a:solidFill>
                  <a:schemeClr val="tx1"/>
                </a:solidFill>
                <a:effectLst/>
              </a:rPr>
              <a:t>inked </a:t>
            </a: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SSL 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certificates to it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HTTPS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 communication</a:t>
            </a:r>
          </a:p>
          <a:p>
            <a:pPr algn="ctr"/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.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92EC2C2-D67E-4DE8-9B5A-0D18798AFCA1}"/>
              </a:ext>
            </a:extLst>
          </p:cNvPr>
          <p:cNvSpPr/>
          <p:nvPr/>
        </p:nvSpPr>
        <p:spPr>
          <a:xfrm>
            <a:off x="6444343" y="4261739"/>
            <a:ext cx="4602146" cy="23416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API</a:t>
            </a:r>
          </a:p>
          <a:p>
            <a:pPr algn="ctr" rtl="0"/>
            <a:endParaRPr lang="en-US" sz="2000" dirty="0">
              <a:solidFill>
                <a:schemeClr val="tx1"/>
              </a:solidFill>
            </a:endParaRPr>
          </a:p>
          <a:p>
            <a:pPr algn="ctr" rtl="0"/>
            <a:r>
              <a:rPr lang="en-US" b="0" i="0" u="none" strike="noStrike" dirty="0">
                <a:solidFill>
                  <a:srgbClr val="000000"/>
                </a:solidFill>
                <a:effectLst/>
                <a:sym typeface="Wingdings" pitchFamily="2" charset="2"/>
              </a:rPr>
              <a:t>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Swagger API list</a:t>
            </a:r>
          </a:p>
          <a:p>
            <a:pPr marL="285750" indent="-285750" algn="ctr" rtl="0">
              <a:buFont typeface="Wingdings" pitchFamily="2" charset="2"/>
              <a:buChar char="ß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ctr" rtl="0"/>
            <a:r>
              <a:rPr lang="en-US" sz="1600" dirty="0">
                <a:solidFill>
                  <a:srgbClr val="000000"/>
                </a:solidFill>
              </a:rPr>
              <a:t>S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</a:rPr>
              <a:t>erver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is hosted on </a:t>
            </a:r>
            <a:r>
              <a:rPr lang="en-US" sz="1600" b="1" i="1" dirty="0" err="1">
                <a:solidFill>
                  <a:srgbClr val="000000"/>
                </a:solidFill>
              </a:rPr>
              <a:t>aws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b="1" i="1" u="none" strike="noStrike" dirty="0">
                <a:solidFill>
                  <a:srgbClr val="000000"/>
                </a:solidFill>
                <a:effectLst/>
              </a:rPr>
              <a:t>EC2</a:t>
            </a:r>
            <a:endParaRPr lang="en-US" sz="1600" b="1" i="1" dirty="0">
              <a:solidFill>
                <a:srgbClr val="000000"/>
              </a:solidFill>
            </a:endParaRPr>
          </a:p>
          <a:p>
            <a:pPr algn="ctr" rtl="0"/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</a:rPr>
              <a:t>Client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-side website is deployed using </a:t>
            </a:r>
            <a:r>
              <a:rPr lang="en-US" sz="1600" b="1" i="1" u="none" strike="noStrike" dirty="0" err="1">
                <a:solidFill>
                  <a:srgbClr val="000000"/>
                </a:solidFill>
                <a:effectLst/>
              </a:rPr>
              <a:t>Vercel</a:t>
            </a:r>
            <a:br>
              <a:rPr lang="ko-KR" altLang="en-US" dirty="0"/>
            </a:br>
            <a:br>
              <a:rPr lang="ko-KR" altLang="en-US" sz="1600" dirty="0"/>
            </a:br>
            <a:endParaRPr lang="en-US" sz="1600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KR" sz="1600" dirty="0">
              <a:solidFill>
                <a:schemeClr val="tx1"/>
              </a:solidFill>
            </a:endParaRP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23100AE2-806F-376D-5E2C-C026A1D6ECA4}"/>
              </a:ext>
            </a:extLst>
          </p:cNvPr>
          <p:cNvSpPr/>
          <p:nvPr/>
        </p:nvSpPr>
        <p:spPr>
          <a:xfrm flipH="1">
            <a:off x="3055672" y="1748412"/>
            <a:ext cx="240638" cy="301449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7" name="Picture 26" descr="A screenshot of a computer&#10;&#10;Description automatically generated">
            <a:extLst>
              <a:ext uri="{FF2B5EF4-FFF2-40B4-BE49-F238E27FC236}">
                <a16:creationId xmlns:a16="http://schemas.microsoft.com/office/drawing/2014/main" id="{9CB38B80-B955-EF4C-BDB5-23B2B5F8D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5" t="36275" r="18050" b="22059"/>
          <a:stretch/>
        </p:blipFill>
        <p:spPr>
          <a:xfrm>
            <a:off x="5569327" y="367546"/>
            <a:ext cx="5477162" cy="2180298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pic>
        <p:nvPicPr>
          <p:cNvPr id="29" name="Picture 28" descr="A screenshot of a computer&#10;&#10;Description automatically generated">
            <a:extLst>
              <a:ext uri="{FF2B5EF4-FFF2-40B4-BE49-F238E27FC236}">
                <a16:creationId xmlns:a16="http://schemas.microsoft.com/office/drawing/2014/main" id="{533FA9A9-5138-9484-B34C-3EDB4E889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56" b="16833"/>
          <a:stretch/>
        </p:blipFill>
        <p:spPr>
          <a:xfrm>
            <a:off x="1145511" y="4310157"/>
            <a:ext cx="4930394" cy="22448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562B050-597B-A509-976C-52DD730636D5}"/>
              </a:ext>
            </a:extLst>
          </p:cNvPr>
          <p:cNvSpPr/>
          <p:nvPr/>
        </p:nvSpPr>
        <p:spPr>
          <a:xfrm>
            <a:off x="4958310" y="2856988"/>
            <a:ext cx="2235190" cy="1144024"/>
          </a:xfrm>
          <a:prstGeom prst="rect">
            <a:avLst/>
          </a:prstGeom>
          <a:solidFill>
            <a:srgbClr val="E1E6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2400" dirty="0">
                <a:solidFill>
                  <a:schemeClr val="tx1"/>
                </a:solidFill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44474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B2E83-1585-F757-DD46-1D953CE16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75D2DD94-B0BD-3856-FDE5-EB6A93C8A6A4}"/>
              </a:ext>
            </a:extLst>
          </p:cNvPr>
          <p:cNvSpPr/>
          <p:nvPr/>
        </p:nvSpPr>
        <p:spPr>
          <a:xfrm>
            <a:off x="6649279" y="937042"/>
            <a:ext cx="4253944" cy="158986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Improved 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UI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 for better </a:t>
            </a:r>
          </a:p>
          <a:p>
            <a:pPr algn="ctr"/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usability and </a:t>
            </a:r>
            <a:r>
              <a:rPr lang="en-US" dirty="0">
                <a:solidFill>
                  <a:schemeClr val="bg1"/>
                </a:solidFill>
              </a:rPr>
              <a:t>visual appeal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489DF37-5886-2D6D-AF96-8EBD1DC1CE9A}"/>
              </a:ext>
            </a:extLst>
          </p:cNvPr>
          <p:cNvSpPr/>
          <p:nvPr/>
        </p:nvSpPr>
        <p:spPr>
          <a:xfrm>
            <a:off x="1376916" y="935142"/>
            <a:ext cx="4165805" cy="1589865"/>
          </a:xfrm>
          <a:prstGeom prst="ellipse">
            <a:avLst/>
          </a:prstGeom>
          <a:solidFill>
            <a:schemeClr val="accent2">
              <a:alpha val="46000"/>
            </a:schemeClr>
          </a:solidFill>
          <a:ln>
            <a:noFill/>
          </a:ln>
          <a:effectLst>
            <a:outerShdw blurRad="508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 </a:t>
            </a:r>
            <a:r>
              <a:rPr lang="en-US" altLang="ko-KR" b="1" dirty="0"/>
              <a:t>login service</a:t>
            </a:r>
            <a:r>
              <a:rPr lang="en-US" altLang="ko-KR" dirty="0"/>
              <a:t> to </a:t>
            </a:r>
          </a:p>
          <a:p>
            <a:pPr algn="ctr"/>
            <a:r>
              <a:rPr lang="en-US" altLang="ko-KR" b="1" dirty="0"/>
              <a:t>store user information </a:t>
            </a:r>
            <a:endParaRPr lang="ko-KR" alt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94697EE-61D1-613D-116C-989DFC1ECE0F}"/>
              </a:ext>
            </a:extLst>
          </p:cNvPr>
          <p:cNvSpPr txBox="1"/>
          <p:nvPr/>
        </p:nvSpPr>
        <p:spPr>
          <a:xfrm>
            <a:off x="717131" y="423167"/>
            <a:ext cx="3222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Improvement  |  Brainstorming 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DA699C5-ACB5-819D-EDB7-340E390ABA67}"/>
              </a:ext>
            </a:extLst>
          </p:cNvPr>
          <p:cNvSpPr/>
          <p:nvPr/>
        </p:nvSpPr>
        <p:spPr>
          <a:xfrm>
            <a:off x="4686550" y="2889425"/>
            <a:ext cx="2673726" cy="1510332"/>
          </a:xfrm>
          <a:prstGeom prst="rect">
            <a:avLst/>
          </a:prstGeom>
          <a:solidFill>
            <a:schemeClr val="bg1">
              <a:lumMod val="8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Improvements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3" name="타원 30">
            <a:extLst>
              <a:ext uri="{FF2B5EF4-FFF2-40B4-BE49-F238E27FC236}">
                <a16:creationId xmlns:a16="http://schemas.microsoft.com/office/drawing/2014/main" id="{F12A5ADA-26AC-06EE-50F6-9B702F9E459B}"/>
              </a:ext>
            </a:extLst>
          </p:cNvPr>
          <p:cNvSpPr/>
          <p:nvPr/>
        </p:nvSpPr>
        <p:spPr>
          <a:xfrm>
            <a:off x="1376917" y="4764174"/>
            <a:ext cx="4165805" cy="1589865"/>
          </a:xfrm>
          <a:prstGeom prst="ellipse">
            <a:avLst/>
          </a:prstGeom>
          <a:solidFill>
            <a:schemeClr val="accent2">
              <a:alpha val="46000"/>
            </a:schemeClr>
          </a:solidFill>
          <a:ln>
            <a:noFill/>
          </a:ln>
          <a:effectLst>
            <a:outerShdw blurRad="508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Hosts can</a:t>
            </a:r>
            <a:r>
              <a:rPr lang="ko-KR" altLang="en-US" dirty="0"/>
              <a:t> </a:t>
            </a:r>
            <a:r>
              <a:rPr lang="en-US" altLang="ko-KR" b="1" dirty="0"/>
              <a:t>create events </a:t>
            </a:r>
            <a:r>
              <a:rPr lang="en-US" altLang="ko-KR" dirty="0"/>
              <a:t>and </a:t>
            </a:r>
            <a:r>
              <a:rPr lang="en-US" altLang="ko-KR" b="1" dirty="0"/>
              <a:t>invite users </a:t>
            </a:r>
            <a:r>
              <a:rPr lang="en-US" altLang="ko-KR" dirty="0"/>
              <a:t>directly, without using links</a:t>
            </a:r>
            <a:endParaRPr lang="ko-KR" altLang="en-US" dirty="0"/>
          </a:p>
        </p:txBody>
      </p:sp>
      <p:sp>
        <p:nvSpPr>
          <p:cNvPr id="4" name="타원 28">
            <a:extLst>
              <a:ext uri="{FF2B5EF4-FFF2-40B4-BE49-F238E27FC236}">
                <a16:creationId xmlns:a16="http://schemas.microsoft.com/office/drawing/2014/main" id="{6D1D8C4B-A2D5-ECF8-0488-5D7A7B896C8D}"/>
              </a:ext>
            </a:extLst>
          </p:cNvPr>
          <p:cNvSpPr/>
          <p:nvPr/>
        </p:nvSpPr>
        <p:spPr>
          <a:xfrm>
            <a:off x="6649279" y="4764174"/>
            <a:ext cx="4253944" cy="158986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Users can</a:t>
            </a:r>
            <a:r>
              <a:rPr lang="ko-KR" altLang="en-US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join or reject </a:t>
            </a:r>
          </a:p>
          <a:p>
            <a:pPr algn="ctr"/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invited events and </a:t>
            </a:r>
          </a:p>
          <a:p>
            <a:pPr algn="ctr"/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joined events are 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saved </a:t>
            </a:r>
          </a:p>
          <a:p>
            <a:pPr algn="ctr"/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in the</a:t>
            </a:r>
            <a:r>
              <a:rPr lang="en-US" b="1" dirty="0">
                <a:solidFill>
                  <a:schemeClr val="bg1"/>
                </a:solidFill>
              </a:rPr>
              <a:t>ir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 mailbox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03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72441B-119A-425E-27EA-06BF65520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eam Infinity - demo video.mov">
            <a:hlinkClick r:id="" action="ppaction://media"/>
            <a:extLst>
              <a:ext uri="{FF2B5EF4-FFF2-40B4-BE49-F238E27FC236}">
                <a16:creationId xmlns:a16="http://schemas.microsoft.com/office/drawing/2014/main" id="{C3BED95A-1E6A-61DF-7140-CA83A75CE3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9148" y="643467"/>
            <a:ext cx="8913703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11F61-FF4C-F1EC-FA79-CDFB0B6B7ABB}"/>
              </a:ext>
            </a:extLst>
          </p:cNvPr>
          <p:cNvSpPr txBox="1"/>
          <p:nvPr/>
        </p:nvSpPr>
        <p:spPr>
          <a:xfrm>
            <a:off x="1675628" y="103819"/>
            <a:ext cx="1180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accent2"/>
                </a:solidFill>
                <a:hlinkClick r:id="rId5"/>
              </a:rPr>
              <a:t>V</a:t>
            </a:r>
            <a:r>
              <a:rPr lang="en-KR" dirty="0">
                <a:solidFill>
                  <a:schemeClr val="accent2"/>
                </a:solidFill>
                <a:hlinkClick r:id="rId5"/>
              </a:rPr>
              <a:t>ideo link</a:t>
            </a:r>
            <a:endParaRPr lang="en-K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96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9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A2FB2D-2482-8605-0C3E-7EC193838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3C168D1C-4BAD-AE88-9F84-3FB8706640A8}"/>
              </a:ext>
            </a:extLst>
          </p:cNvPr>
          <p:cNvSpPr/>
          <p:nvPr/>
        </p:nvSpPr>
        <p:spPr>
          <a:xfrm flipH="1">
            <a:off x="0" y="3429000"/>
            <a:ext cx="12192000" cy="342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E876627-48E2-9CA2-6169-0989247D0A6E}"/>
              </a:ext>
            </a:extLst>
          </p:cNvPr>
          <p:cNvSpPr/>
          <p:nvPr/>
        </p:nvSpPr>
        <p:spPr>
          <a:xfrm>
            <a:off x="864919" y="1594262"/>
            <a:ext cx="10462161" cy="417714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sz="240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Displaying the times selected by each person </a:t>
            </a:r>
            <a:r>
              <a:rPr lang="en-US" sz="2400" b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separately</a:t>
            </a:r>
          </a:p>
          <a:p>
            <a:pPr algn="ctr"/>
            <a:endParaRPr lang="en-US" altLang="ko-KR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2400" b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anking </a:t>
            </a:r>
            <a:r>
              <a:rPr lang="en-US" sz="240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times based on the most selections</a:t>
            </a:r>
            <a:endParaRPr lang="en-K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7830EF-EEAC-F994-3289-1DA918C07E1F}"/>
              </a:ext>
            </a:extLst>
          </p:cNvPr>
          <p:cNvSpPr txBox="1"/>
          <p:nvPr/>
        </p:nvSpPr>
        <p:spPr>
          <a:xfrm>
            <a:off x="3530906" y="732488"/>
            <a:ext cx="51301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Future updates</a:t>
            </a:r>
            <a:r>
              <a:rPr lang="ko-KR" altLang="en-US" sz="3200" b="1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will be…</a:t>
            </a:r>
            <a:r>
              <a:rPr lang="ko-KR" altLang="en-US" sz="3200" b="1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200" b="1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70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301F17-E4D0-C8FA-7231-97A706EB7796}"/>
              </a:ext>
            </a:extLst>
          </p:cNvPr>
          <p:cNvSpPr txBox="1"/>
          <p:nvPr/>
        </p:nvSpPr>
        <p:spPr>
          <a:xfrm>
            <a:off x="2613540" y="2702445"/>
            <a:ext cx="6964920" cy="10853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Black"/>
                <a:ea typeface="+mj-ea"/>
                <a:cs typeface="+mn-cs"/>
              </a:rPr>
              <a:t>Thank you for listening!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Black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175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9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A5381"/>
      </a:accent1>
      <a:accent2>
        <a:srgbClr val="0768BE"/>
      </a:accent2>
      <a:accent3>
        <a:srgbClr val="9BBCDA"/>
      </a:accent3>
      <a:accent4>
        <a:srgbClr val="F7EFE2"/>
      </a:accent4>
      <a:accent5>
        <a:srgbClr val="BBBEBB"/>
      </a:accent5>
      <a:accent6>
        <a:srgbClr val="5F6877"/>
      </a:accent6>
      <a:hlink>
        <a:srgbClr val="3F3F3F"/>
      </a:hlink>
      <a:folHlink>
        <a:srgbClr val="3F3F3F"/>
      </a:folHlink>
    </a:clrScheme>
    <a:fontScheme name="사용자 지정 1">
      <a:majorFont>
        <a:latin typeface="Arial Black"/>
        <a:ea typeface="굴림"/>
        <a:cs typeface=""/>
      </a:majorFont>
      <a:minorFont>
        <a:latin typeface="Arial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19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A5381"/>
      </a:accent1>
      <a:accent2>
        <a:srgbClr val="0768BE"/>
      </a:accent2>
      <a:accent3>
        <a:srgbClr val="9BBCDA"/>
      </a:accent3>
      <a:accent4>
        <a:srgbClr val="F7EFE2"/>
      </a:accent4>
      <a:accent5>
        <a:srgbClr val="BBBEBB"/>
      </a:accent5>
      <a:accent6>
        <a:srgbClr val="5F6877"/>
      </a:accent6>
      <a:hlink>
        <a:srgbClr val="3F3F3F"/>
      </a:hlink>
      <a:folHlink>
        <a:srgbClr val="3F3F3F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20EBCDF-C7B7-41C3-9B84-54430936CA6D}">
  <we:reference id="wa104379997" version="2.0.0.0" store="ko-KR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687</TotalTime>
  <Words>212</Words>
  <Application>Microsoft Macintosh PowerPoint</Application>
  <PresentationFormat>Widescreen</PresentationFormat>
  <Paragraphs>57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Pretendard</vt:lpstr>
      <vt:lpstr>Pretendard Black</vt:lpstr>
      <vt:lpstr>Arial</vt:lpstr>
      <vt:lpstr>Arial Black</vt:lpstr>
      <vt:lpstr>Wingdings</vt:lpstr>
      <vt:lpstr>Office 테마</vt:lpstr>
      <vt:lpstr>1_Office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이예주[ 학부재학 / 컴퓨터학과 ]</cp:lastModifiedBy>
  <cp:revision>26</cp:revision>
  <dcterms:created xsi:type="dcterms:W3CDTF">2023-07-09T02:14:59Z</dcterms:created>
  <dcterms:modified xsi:type="dcterms:W3CDTF">2024-12-08T04:21:56Z</dcterms:modified>
</cp:coreProperties>
</file>